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roundedCorners val="0"/>
  <c:chart>
    <c:plotArea>
      <c:layout>
        <c:manualLayout>
          <c:layoutTarget val="inner"/>
          <c:xMode val="edge"/>
          <c:yMode val="edge"/>
          <c:x val="0.0198158526821457"/>
          <c:y val="0.0474425500370645"/>
          <c:w val="0.919135308246597"/>
          <c:h val="0.945885841363973"/>
        </c:manualLayout>
      </c:layout>
      <c:doughnutChart>
        <c:varyColors val="1"/>
        <c:ser>
          <c:idx val="0"/>
          <c:order val="0"/>
          <c:tx>
            <c:strRef>
              <c:f>label 0</c:f>
              <c:strCache>
                <c:ptCount val="1"/>
                <c:pt idx="0">
                  <c:v>Positive response</c:v>
                </c:pt>
              </c:strCache>
            </c:strRef>
          </c:tx>
          <c:spPr>
            <a:solidFill>
              <a:srgbClr val="9bbb59"/>
            </a:solidFill>
            <a:ln w="9360">
              <a:noFill/>
            </a:ln>
          </c:spPr>
          <c:explosion val="0"/>
          <c:dPt>
            <c:idx val="0"/>
            <c:spPr>
              <a:solidFill>
                <a:srgbClr val="89ca7e"/>
              </a:solidFill>
              <a:ln w="9360">
                <a:noFill/>
              </a:ln>
            </c:spPr>
          </c:dPt>
          <c:dPt>
            <c:idx val="1"/>
            <c:spPr>
              <a:solidFill>
                <a:srgbClr val="dde2e5"/>
              </a:solidFill>
              <a:ln w="9360">
                <a:noFill/>
              </a:ln>
            </c:spPr>
          </c:dPt>
          <c:dLbls>
            <c:dLbl>
              <c:idx val="0"/>
              <c:showLegendKey val="0"/>
              <c:showVal val="0"/>
              <c:showCatName val="0"/>
              <c:showSerName val="0"/>
              <c:showPercent val="0"/>
            </c:dLbl>
            <c:dLbl>
              <c:idx val="1"/>
              <c:showLegendKey val="0"/>
              <c:showVal val="0"/>
              <c:showCatName val="0"/>
              <c:showSerName val="0"/>
              <c:showPercent val="0"/>
            </c:dLbl>
            <c:showLegendKey val="0"/>
            <c:showVal val="0"/>
            <c:showCatName val="0"/>
            <c:showSerName val="0"/>
            <c:showPercent val="0"/>
            <c:showLeaderLines val="0"/>
          </c:dLbls>
          <c:cat>
            <c:strRef>
              <c:f>categories</c:f>
              <c:strCache>
                <c:ptCount val="2"/>
                <c:pt idx="0">
                  <c:v>1</c:v>
                </c:pt>
                <c:pt idx="1">
                  <c:v>2</c:v>
                </c:pt>
              </c:strCache>
            </c:strRef>
          </c:cat>
          <c:val>
            <c:numRef>
              <c:f>0</c:f>
              <c:numCache>
                <c:formatCode>General</c:formatCode>
                <c:ptCount val="2"/>
                <c:pt idx="0">
                  <c:v>0.24</c:v>
                </c:pt>
                <c:pt idx="1">
                  <c:v>0.76</c:v>
                </c:pt>
              </c:numCache>
            </c:numRef>
          </c:val>
        </c:ser>
        <c:firstSliceAng val="0"/>
        <c:holeSize val="50"/>
      </c:doughnutChart>
      <c:spPr>
        <a:solidFill>
          <a:srgbClr val="eff3e9"/>
        </a:solidFill>
        <a:ln>
          <a:noFill/>
        </a:ln>
      </c:spPr>
    </c:plotArea>
    <c:plotVisOnly val="1"/>
    <c:dispBlanksAs val="gap"/>
  </c:chart>
  <c:spPr>
    <a:noFill/>
    <a:ln>
      <a:noFill/>
    </a:ln>
  </c:spPr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roundedCorners val="0"/>
  <c:chart>
    <c:plotArea>
      <c:layout>
        <c:manualLayout>
          <c:layoutTarget val="inner"/>
          <c:xMode val="edge"/>
          <c:yMode val="edge"/>
          <c:x val="0.0130104083266613"/>
          <c:y val="0.0531875463306153"/>
          <c:w val="0.919135308246597"/>
          <c:h val="0.945885841363973"/>
        </c:manualLayout>
      </c:layout>
      <c:doughnutChart>
        <c:varyColors val="1"/>
        <c:ser>
          <c:idx val="0"/>
          <c:order val="0"/>
          <c:tx>
            <c:strRef>
              <c:f>label 0</c:f>
              <c:strCache>
                <c:ptCount val="1"/>
                <c:pt idx="0">
                  <c:v>Neutral Responses</c:v>
                </c:pt>
              </c:strCache>
            </c:strRef>
          </c:tx>
          <c:spPr>
            <a:solidFill>
              <a:srgbClr val="9bbb59"/>
            </a:solidFill>
            <a:ln w="9360">
              <a:noFill/>
            </a:ln>
          </c:spPr>
          <c:explosion val="0"/>
          <c:dPt>
            <c:idx val="0"/>
            <c:spPr>
              <a:solidFill>
                <a:srgbClr val="ecb985"/>
              </a:solidFill>
              <a:ln w="9360">
                <a:noFill/>
              </a:ln>
            </c:spPr>
          </c:dPt>
          <c:dPt>
            <c:idx val="1"/>
            <c:spPr>
              <a:solidFill>
                <a:srgbClr val="dde2e5"/>
              </a:solidFill>
              <a:ln w="9360">
                <a:noFill/>
              </a:ln>
            </c:spPr>
          </c:dPt>
          <c:dLbls>
            <c:dLbl>
              <c:idx val="0"/>
              <c:showLegendKey val="0"/>
              <c:showVal val="0"/>
              <c:showCatName val="0"/>
              <c:showSerName val="0"/>
              <c:showPercent val="0"/>
            </c:dLbl>
            <c:dLbl>
              <c:idx val="1"/>
              <c:showLegendKey val="0"/>
              <c:showVal val="0"/>
              <c:showCatName val="0"/>
              <c:showSerName val="0"/>
              <c:showPercent val="0"/>
            </c:dLbl>
            <c:showLegendKey val="0"/>
            <c:showVal val="0"/>
            <c:showCatName val="0"/>
            <c:showSerName val="0"/>
            <c:showPercent val="0"/>
            <c:showLeaderLines val="0"/>
          </c:dLbls>
          <c:cat>
            <c:strRef>
              <c:f>categories</c:f>
              <c:strCache>
                <c:ptCount val="2"/>
                <c:pt idx="0">
                  <c:v>1</c:v>
                </c:pt>
                <c:pt idx="1">
                  <c:v>2</c:v>
                </c:pt>
              </c:strCache>
            </c:strRef>
          </c:cat>
          <c:val>
            <c:numRef>
              <c:f>0</c:f>
              <c:numCache>
                <c:formatCode>General</c:formatCode>
                <c:ptCount val="2"/>
                <c:pt idx="0">
                  <c:v>0.36</c:v>
                </c:pt>
                <c:pt idx="1">
                  <c:v>0.64</c:v>
                </c:pt>
              </c:numCache>
            </c:numRef>
          </c:val>
        </c:ser>
        <c:firstSliceAng val="0"/>
        <c:holeSize val="50"/>
      </c:doughnutChart>
      <c:spPr>
        <a:solidFill>
          <a:srgbClr val="eff3e9"/>
        </a:solidFill>
        <a:ln>
          <a:noFill/>
        </a:ln>
      </c:spPr>
    </c:plotArea>
    <c:plotVisOnly val="1"/>
    <c:dispBlanksAs val="gap"/>
  </c:chart>
  <c:spPr>
    <a:noFill/>
    <a:ln>
      <a:noFill/>
    </a:ln>
  </c:spPr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roundedCorners val="0"/>
  <c:chart>
    <c:plotArea>
      <c:layout>
        <c:manualLayout>
          <c:layoutTarget val="inner"/>
          <c:xMode val="edge"/>
          <c:yMode val="edge"/>
          <c:x val="0.0130104083266613"/>
          <c:y val="0.0531875463306153"/>
          <c:w val="0.919135308246597"/>
          <c:h val="0.945885841363973"/>
        </c:manualLayout>
      </c:layout>
      <c:doughnutChart>
        <c:varyColors val="1"/>
        <c:ser>
          <c:idx val="0"/>
          <c:order val="0"/>
          <c:tx>
            <c:strRef>
              <c:f>label 0</c:f>
              <c:strCache>
                <c:ptCount val="1"/>
                <c:pt idx="0">
                  <c:v>Negative Responses</c:v>
                </c:pt>
              </c:strCache>
            </c:strRef>
          </c:tx>
          <c:spPr>
            <a:solidFill>
              <a:srgbClr val="9bbb59"/>
            </a:solidFill>
            <a:ln w="9360">
              <a:noFill/>
            </a:ln>
          </c:spPr>
          <c:explosion val="0"/>
          <c:dPt>
            <c:idx val="0"/>
            <c:spPr>
              <a:solidFill>
                <a:srgbClr val="c0504d"/>
              </a:solidFill>
              <a:ln w="9360">
                <a:noFill/>
              </a:ln>
            </c:spPr>
          </c:dPt>
          <c:dPt>
            <c:idx val="1"/>
            <c:spPr>
              <a:solidFill>
                <a:srgbClr val="dde2e5"/>
              </a:solidFill>
              <a:ln w="9360">
                <a:noFill/>
              </a:ln>
            </c:spPr>
          </c:dPt>
          <c:dLbls>
            <c:dLbl>
              <c:idx val="0"/>
              <c:showLegendKey val="0"/>
              <c:showVal val="0"/>
              <c:showCatName val="0"/>
              <c:showSerName val="0"/>
              <c:showPercent val="0"/>
            </c:dLbl>
            <c:dLbl>
              <c:idx val="1"/>
              <c:showLegendKey val="0"/>
              <c:showVal val="0"/>
              <c:showCatName val="0"/>
              <c:showSerName val="0"/>
              <c:showPercent val="0"/>
            </c:dLbl>
            <c:showLegendKey val="0"/>
            <c:showVal val="0"/>
            <c:showCatName val="0"/>
            <c:showSerName val="0"/>
            <c:showPercent val="0"/>
            <c:showLeaderLines val="0"/>
          </c:dLbls>
          <c:cat>
            <c:strRef>
              <c:f>categories</c:f>
              <c:strCache>
                <c:ptCount val="2"/>
                <c:pt idx="0">
                  <c:v/>
                </c:pt>
                <c:pt idx="1">
                  <c:v/>
                </c:pt>
              </c:strCache>
            </c:strRef>
          </c:cat>
          <c:val>
            <c:numRef>
              <c:f>0</c:f>
              <c:numCache>
                <c:formatCode>General</c:formatCode>
                <c:ptCount val="2"/>
                <c:pt idx="0">
                  <c:v>0.36</c:v>
                </c:pt>
                <c:pt idx="1">
                  <c:v>0.64</c:v>
                </c:pt>
              </c:numCache>
            </c:numRef>
          </c:val>
        </c:ser>
        <c:firstSliceAng val="0"/>
        <c:holeSize val="50"/>
      </c:doughnutChart>
      <c:spPr>
        <a:solidFill>
          <a:srgbClr val="eff3e9"/>
        </a:solidFill>
        <a:ln>
          <a:noFill/>
        </a:ln>
      </c:spPr>
    </c:plotArea>
    <c:plotVisOnly val="1"/>
    <c:dispBlanksAs val="gap"/>
  </c:chart>
  <c:spPr>
    <a:noFill/>
    <a:ln>
      <a:noFill/>
    </a:ln>
  </c:spPr>
</c:chartSpace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s-E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s-E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s-E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76904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76904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6638040" y="405936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405936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504000" y="405936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s-E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s-E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s-E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s-E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s-E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s-E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s-E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es-E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title text format</a:t>
            </a:r>
            <a:endParaRPr b="0" lang="es-E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s-E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outline text format</a:t>
            </a:r>
            <a:endParaRPr b="0" lang="es-E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s-E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Second Outline Level</a:t>
            </a:r>
            <a:endParaRPr b="0" lang="es-ES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s-E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Third Outline Level</a:t>
            </a:r>
            <a:endParaRPr b="0" lang="es-E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s-E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Fourth Outline Level</a:t>
            </a:r>
            <a:endParaRPr b="0" lang="es-E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s-E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Fifth Outline Level</a:t>
            </a:r>
            <a:endParaRPr b="0" lang="es-E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s-E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Sixth Outline Level</a:t>
            </a:r>
            <a:endParaRPr b="0" lang="es-E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s-E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Seventh Outline Level</a:t>
            </a:r>
            <a:endParaRPr b="0" lang="es-E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r>
              <a:rPr b="0" lang="es-E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&lt;date/time&gt;</a:t>
            </a:r>
            <a:endParaRPr b="0" lang="es-E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722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b="0" lang="es-E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&lt;footer&gt;</a:t>
            </a:r>
            <a:endParaRPr b="0" lang="es-E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pPr algn="r"/>
            <a:fld id="{6E669CC1-043E-4FFE-838F-3FA2637D4AFB}" type="slidenum">
              <a:rPr b="0" lang="es-E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&lt;number&gt;</a:t>
            </a:fld>
            <a:endParaRPr b="0" lang="es-E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chart" Target="../charts/chart1.xml"/><Relationship Id="rId2" Type="http://schemas.openxmlformats.org/officeDocument/2006/relationships/chart" Target="../charts/chart2.xml"/><Relationship Id="rId3" Type="http://schemas.openxmlformats.org/officeDocument/2006/relationships/chart" Target="../charts/chart3.xml"/><Relationship Id="rId4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1" name="Chart 12"/>
          <p:cNvGraphicFramePr/>
          <p:nvPr/>
        </p:nvGraphicFramePr>
        <p:xfrm>
          <a:off x="2000520" y="2161800"/>
          <a:ext cx="1798200" cy="1942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1"/>
          </a:graphicData>
        </a:graphic>
      </p:graphicFrame>
      <p:graphicFrame>
        <p:nvGraphicFramePr>
          <p:cNvPr id="42" name="Chart 15"/>
          <p:cNvGraphicFramePr/>
          <p:nvPr/>
        </p:nvGraphicFramePr>
        <p:xfrm>
          <a:off x="4169160" y="2161800"/>
          <a:ext cx="1798200" cy="1942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43" name="Chart 16"/>
          <p:cNvGraphicFramePr/>
          <p:nvPr/>
        </p:nvGraphicFramePr>
        <p:xfrm>
          <a:off x="6337800" y="2161800"/>
          <a:ext cx="1798200" cy="1942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LibreOfficeDev/5.4.0.0.alpha1$Windows_x86 LibreOffice_project/970b431f1a7b6b96c4c9536657ce4fe9d8f5b585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2017-05-12T14:49:21Z</dcterms:created>
  <dc:creator/>
  <dc:description/>
  <dc:language>es-ES</dc:language>
  <cp:lastModifiedBy/>
  <dcterms:modified xsi:type="dcterms:W3CDTF">2017-05-12T14:49:50Z</dcterms:modified>
  <cp:revision>1</cp:revision>
  <dc:subject/>
  <dc:title/>
</cp:coreProperties>
</file>