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theme/theme2.xml" ContentType="application/vnd.openxmlformats-officedocument.theme+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ppt/_rels/presentation.xml.rels" ContentType="application/vnd.openxmlformats-package.relationships+xml"/>
  <Override PartName="/ppt/slideMasters/_rels/slideMaster1.xml.rels" ContentType="application/vnd.openxmlformats-package.relationships+xml"/>
  <Override PartName="/ppt/slideMasters/_rels/slideMaster2.xml.rels" ContentType="application/vnd.openxmlformats-package.relationships+xml"/>
  <Override PartName="/ppt/slideMasters/slideMaster2.xml" ContentType="application/vnd.openxmlformats-officedocument.presentationml.slideMaster+xml"/>
  <Override PartName="/ppt/slideMasters/slideMaster1.xml" ContentType="application/vnd.openxmlformats-officedocument.presentationml.slideMaster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s/slide2.xml" ContentType="application/vnd.openxmlformats-officedocument.presentationml.slide+xml"/>
  <Override PartName="/ppt/slides/_rels/slide3.xml.rels" ContentType="application/vnd.openxmlformats-package.relationships+xml"/>
  <Override PartName="/ppt/slides/_rels/slide1.xml.rels" ContentType="application/vnd.openxmlformats-package.relationships+xml"/>
  <Override PartName="/ppt/slides/_rels/slide2.xml.rels" ContentType="application/vnd.openxmlformats-package.relationships+xml"/>
  <Override PartName="/ppt/slides/slide1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  <p:sldMasterId id="2147483650" r:id="rId3"/>
  </p:sldMasterIdLst>
  <p:sldIdLst>
    <p:sldId id="256" r:id="rId4"/>
    <p:sldId id="257" r:id="rId5"/>
    <p:sldId id="258" r:id="rId6"/>
  </p:sldIdLst>
  <p:sldSz cx="9144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CustomShape 1"/>
          <p:cNvSpPr/>
          <p:nvPr/>
        </p:nvSpPr>
        <p:spPr>
          <a:xfrm>
            <a:off x="0" y="5970960"/>
            <a:ext cx="9143640" cy="88668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" name="CustomShape 2"/>
          <p:cNvSpPr/>
          <p:nvPr/>
        </p:nvSpPr>
        <p:spPr>
          <a:xfrm>
            <a:off x="-9000" y="6053400"/>
            <a:ext cx="2248920" cy="712800"/>
          </a:xfrm>
          <a:prstGeom prst="rect">
            <a:avLst/>
          </a:prstGeom>
          <a:solidFill>
            <a:srgbClr val="9f2936"/>
          </a:solidFill>
        </p:spPr>
      </p:sp>
      <p:sp>
        <p:nvSpPr>
          <p:cNvPr id="2" name="CustomShape 3"/>
          <p:cNvSpPr/>
          <p:nvPr/>
        </p:nvSpPr>
        <p:spPr>
          <a:xfrm>
            <a:off x="2359080" y="6044040"/>
            <a:ext cx="6784560" cy="712800"/>
          </a:xfrm>
          <a:prstGeom prst="rect">
            <a:avLst/>
          </a:prstGeom>
          <a:solidFill>
            <a:srgbClr val="f07f09"/>
          </a:solidFill>
        </p:spPr>
      </p:sp>
      <p:sp>
        <p:nvSpPr>
          <p:cNvPr id="3" name="PlaceHolder 4"/>
          <p:cNvSpPr>
            <a:spLocks noGrp="1"/>
          </p:cNvSpPr>
          <p:nvPr>
            <p:ph type="title"/>
          </p:nvPr>
        </p:nvSpPr>
        <p:spPr>
          <a:xfrm>
            <a:off x="2362320" y="4038480"/>
            <a:ext cx="6476760" cy="1828440"/>
          </a:xfrm>
          <a:prstGeom prst="rect">
            <a:avLst/>
          </a:prstGeom>
        </p:spPr>
        <p:txBody>
          <a:bodyPr anchor="b" bIns="45000" lIns="90000" rIns="90000" tIns="45000"/>
          <a:p>
            <a:r>
              <a:rPr lang="fr-FR" sz="2600">
                <a:solidFill>
                  <a:srgbClr val="ffffff"/>
                </a:solidFill>
                <a:latin typeface="Tw Cen MT"/>
              </a:rPr>
              <a:t>Cliquez pour éditer le format du texte-titreCliquez pour modifier le style du titre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dt"/>
          </p:nvPr>
        </p:nvSpPr>
        <p:spPr>
          <a:xfrm>
            <a:off x="76320" y="6068520"/>
            <a:ext cx="2057040" cy="685440"/>
          </a:xfrm>
          <a:prstGeom prst="rect">
            <a:avLst/>
          </a:prstGeom>
        </p:spPr>
        <p:txBody>
          <a:bodyPr anchor="ctr" bIns="45000" lIns="90000" rIns="90000" tIns="45000"/>
          <a:p>
            <a:r>
              <a:rPr lang="fr-FR" sz="2000">
                <a:solidFill>
                  <a:srgbClr val="ffffff"/>
                </a:solidFill>
                <a:latin typeface="Tw Cen MT"/>
              </a:rPr>
              <a:t>22/11/2011</a:t>
            </a:r>
            <a:endParaRPr/>
          </a:p>
        </p:txBody>
      </p:sp>
      <p:sp>
        <p:nvSpPr>
          <p:cNvPr id="5" name="PlaceHolder 6"/>
          <p:cNvSpPr>
            <a:spLocks noGrp="1"/>
          </p:cNvSpPr>
          <p:nvPr>
            <p:ph type="body"/>
          </p:nvPr>
        </p:nvSpPr>
        <p:spPr>
          <a:xfrm>
            <a:off x="457560" y="346320"/>
            <a:ext cx="8229240" cy="532512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fr-FR"/>
              <a:t>Cliquez pour éditer le format du plan de texte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ustomShape 1"/>
          <p:cNvSpPr/>
          <p:nvPr/>
        </p:nvSpPr>
        <p:spPr>
          <a:xfrm>
            <a:off x="0" y="1018440"/>
            <a:ext cx="9143640" cy="31968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7" name="CustomShape 2"/>
          <p:cNvSpPr/>
          <p:nvPr/>
        </p:nvSpPr>
        <p:spPr>
          <a:xfrm>
            <a:off x="0" y="1064160"/>
            <a:ext cx="533160" cy="228240"/>
          </a:xfrm>
          <a:prstGeom prst="rect">
            <a:avLst/>
          </a:prstGeom>
          <a:solidFill>
            <a:srgbClr val="9f2936"/>
          </a:solidFill>
        </p:spPr>
      </p:sp>
      <p:sp>
        <p:nvSpPr>
          <p:cNvPr id="8" name="CustomShape 3"/>
          <p:cNvSpPr/>
          <p:nvPr/>
        </p:nvSpPr>
        <p:spPr>
          <a:xfrm>
            <a:off x="590400" y="1064160"/>
            <a:ext cx="8553240" cy="228240"/>
          </a:xfrm>
          <a:prstGeom prst="rect">
            <a:avLst/>
          </a:prstGeom>
          <a:solidFill>
            <a:srgbClr val="f07f09"/>
          </a:solidFill>
        </p:spPr>
      </p:sp>
      <p:sp>
        <p:nvSpPr>
          <p:cNvPr id="9" name="PlaceHolder 4"/>
          <p:cNvSpPr>
            <a:spLocks noGrp="1"/>
          </p:cNvSpPr>
          <p:nvPr>
            <p:ph type="title"/>
          </p:nvPr>
        </p:nvSpPr>
        <p:spPr>
          <a:xfrm>
            <a:off x="606240" y="180000"/>
            <a:ext cx="8537760" cy="822600"/>
          </a:xfrm>
          <a:prstGeom prst="rect">
            <a:avLst/>
          </a:prstGeom>
        </p:spPr>
        <p:txBody>
          <a:bodyPr anchor="ctr" bIns="45000" lIns="90000" rIns="90000" tIns="45000"/>
          <a:p>
            <a:r>
              <a:rPr lang="fr-FR" sz="4400">
                <a:solidFill>
                  <a:srgbClr val="323232"/>
                </a:solidFill>
                <a:latin typeface="Tw Cen MT"/>
              </a:rPr>
              <a:t>Cliquez pour modifier le style du titre</a:t>
            </a:r>
            <a:endParaRPr/>
          </a:p>
        </p:txBody>
      </p:sp>
      <p:sp>
        <p:nvSpPr>
          <p:cNvPr id="10" name="PlaceHolder 5"/>
          <p:cNvSpPr>
            <a:spLocks noGrp="1"/>
          </p:cNvSpPr>
          <p:nvPr>
            <p:ph type="dt"/>
          </p:nvPr>
        </p:nvSpPr>
        <p:spPr>
          <a:xfrm>
            <a:off x="6095880" y="6248520"/>
            <a:ext cx="2666520" cy="364680"/>
          </a:xfrm>
          <a:prstGeom prst="rect">
            <a:avLst/>
          </a:prstGeom>
        </p:spPr>
        <p:txBody>
          <a:bodyPr anchor="ctr" bIns="45000" lIns="90000" rIns="90000" tIns="45000"/>
          <a:p>
            <a:r>
              <a:rPr lang="fr-FR" sz="1400">
                <a:solidFill>
                  <a:srgbClr val="323232"/>
                </a:solidFill>
                <a:latin typeface="Tw Cen MT"/>
              </a:rPr>
              <a:t>22/11/2011</a:t>
            </a:r>
            <a:endParaRPr/>
          </a:p>
        </p:txBody>
      </p:sp>
      <p:sp>
        <p:nvSpPr>
          <p:cNvPr id="11" name="TextShape 6"/>
          <p:cNvSpPr txBox="1"/>
          <p:nvPr/>
        </p:nvSpPr>
        <p:spPr>
          <a:xfrm>
            <a:off x="609480" y="6248160"/>
            <a:ext cx="5420880" cy="364680"/>
          </a:xfrm>
          <a:prstGeom prst="rect">
            <a:avLst/>
          </a:prstGeom>
        </p:spPr>
      </p:sp>
      <p:sp>
        <p:nvSpPr>
          <p:cNvPr id="12" name="PlaceHolder 7"/>
          <p:cNvSpPr>
            <a:spLocks noGrp="1"/>
          </p:cNvSpPr>
          <p:nvPr>
            <p:ph type="sldNum"/>
          </p:nvPr>
        </p:nvSpPr>
        <p:spPr>
          <a:xfrm>
            <a:off x="0" y="1056240"/>
            <a:ext cx="533160" cy="244080"/>
          </a:xfrm>
          <a:prstGeom prst="rect">
            <a:avLst/>
          </a:prstGeom>
        </p:spPr>
        <p:txBody>
          <a:bodyPr anchor="ctr" bIns="45000" lIns="90000" rIns="90000" tIns="45000"/>
          <a:p>
            <a:fld id="{E1E14171-41B1-4161-81A1-310131212151}" type="slidenum">
              <a:rPr b="1" lang="fr-FR" sz="1400">
                <a:solidFill>
                  <a:srgbClr val="ffffff"/>
                </a:solidFill>
                <a:latin typeface="Tw Cen MT"/>
              </a:rPr>
              <a:t>&lt;numéro&gt;</a:t>
            </a:fld>
            <a:endParaRPr/>
          </a:p>
        </p:txBody>
      </p:sp>
      <p:sp>
        <p:nvSpPr>
          <p:cNvPr id="13" name="PlaceHolder 8"/>
          <p:cNvSpPr>
            <a:spLocks noGrp="1"/>
          </p:cNvSpPr>
          <p:nvPr>
            <p:ph type="body"/>
          </p:nvPr>
        </p:nvSpPr>
        <p:spPr>
          <a:xfrm>
            <a:off x="612720" y="1600200"/>
            <a:ext cx="8152920" cy="4495320"/>
          </a:xfrm>
          <a:prstGeom prst="rect">
            <a:avLst/>
          </a:prstGeom>
        </p:spPr>
        <p:txBody>
          <a:bodyPr bIns="45000" lIns="90000" rIns="90000" tIns="45000"/>
          <a:p>
            <a:pPr>
              <a:buSzPct val="50000"/>
              <a:buFont typeface="StarSymbol"/>
              <a:buChar char=""/>
            </a:pPr>
            <a:r>
              <a:rPr lang="fr-FR">
                <a:solidFill>
                  <a:srgbClr val="000000"/>
                </a:solidFill>
                <a:latin typeface="Tw Cen MT"/>
              </a:rPr>
              <a:t>Cliquez pour éditer le format du plan de texte</a:t>
            </a:r>
            <a:endParaRPr/>
          </a:p>
          <a:p>
            <a:pPr lvl="1">
              <a:buSzPct val="80000"/>
              <a:buFont charset="2" typeface="OpenSymbol"/>
              <a:buChar char=""/>
            </a:pPr>
            <a:r>
              <a:rPr lang="fr-FR">
                <a:solidFill>
                  <a:srgbClr val="000000"/>
                </a:solidFill>
                <a:latin typeface="Tw Cen MT"/>
              </a:rPr>
              <a:t>Second niveau de plan</a:t>
            </a:r>
            <a:endParaRPr/>
          </a:p>
          <a:p>
            <a:pPr lvl="2">
              <a:buSzPct val="80000"/>
              <a:buFont typeface="StarSymbol"/>
              <a:buChar char=""/>
            </a:pPr>
            <a:r>
              <a:rPr lang="fr-FR">
                <a:solidFill>
                  <a:srgbClr val="000000"/>
                </a:solidFill>
                <a:latin typeface="Tw Cen MT"/>
              </a:rPr>
              <a:t>Troisième niveau de plan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51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Shape 1"/>
          <p:cNvSpPr txBox="1"/>
          <p:nvPr/>
        </p:nvSpPr>
        <p:spPr>
          <a:xfrm>
            <a:off x="2362320" y="4038480"/>
            <a:ext cx="6476760" cy="1828440"/>
          </a:xfrm>
          <a:prstGeom prst="rect">
            <a:avLst/>
          </a:prstGeom>
        </p:spPr>
      </p:sp>
      <p:sp>
        <p:nvSpPr>
          <p:cNvPr id="15" name="TextShape 2"/>
          <p:cNvSpPr txBox="1"/>
          <p:nvPr/>
        </p:nvSpPr>
        <p:spPr>
          <a:xfrm>
            <a:off x="457560" y="346320"/>
            <a:ext cx="8229240" cy="5325120"/>
          </a:xfrm>
          <a:prstGeom prst="rect">
            <a:avLst/>
          </a:prstGeom>
        </p:spPr>
      </p:sp>
      <p:sp>
        <p:nvSpPr>
          <p:cNvPr id="16" name="TextShape 3"/>
          <p:cNvSpPr txBox="1"/>
          <p:nvPr/>
        </p:nvSpPr>
        <p:spPr>
          <a:xfrm>
            <a:off x="495720" y="243360"/>
            <a:ext cx="8152920" cy="3884040"/>
          </a:xfrm>
          <a:prstGeom prst="rect">
            <a:avLst/>
          </a:prstGeom>
        </p:spPr>
        <p:txBody>
          <a:bodyPr anchor="ctr" bIns="45000" lIns="90000" rIns="90000" tIns="45000"/>
          <a:p>
            <a:pPr algn="ctr"/>
            <a:r>
              <a:rPr b="1" lang="fr-FR" sz="4000">
                <a:solidFill>
                  <a:srgbClr val="000000"/>
                </a:solidFill>
                <a:latin typeface="Cantarell"/>
                <a:ea typeface="WenQuanYi Zen Hei"/>
              </a:rPr>
              <a:t>L’homogamie d’éducation</a:t>
            </a:r>
            <a:r>
              <a:rPr b="1" lang="fr-FR" sz="4000">
                <a:solidFill>
                  <a:srgbClr val="000000"/>
                </a:solidFill>
                <a:latin typeface="Cantarell"/>
                <a:ea typeface="WenQuanYi Zen Hei"/>
              </a:rPr>
              <a:t>
</a:t>
            </a:r>
            <a:r>
              <a:rPr b="1" lang="fr-FR" sz="4000">
                <a:solidFill>
                  <a:srgbClr val="000000"/>
                </a:solidFill>
                <a:latin typeface="Cantarell"/>
                <a:ea typeface="WenQuanYi Zen Hei"/>
              </a:rPr>
              <a:t>et de statut social</a:t>
            </a:r>
            <a:r>
              <a:rPr b="1" lang="fr-FR" sz="4000">
                <a:solidFill>
                  <a:srgbClr val="000000"/>
                </a:solidFill>
                <a:latin typeface="Cantarell"/>
                <a:ea typeface="WenQuanYi Zen Hei"/>
              </a:rPr>
              <a:t>
</a:t>
            </a:r>
            <a:r>
              <a:rPr b="1" lang="fr-FR" sz="4000">
                <a:solidFill>
                  <a:srgbClr val="000000"/>
                </a:solidFill>
                <a:latin typeface="Cantarell"/>
                <a:ea typeface="WenQuanYi Zen Hei"/>
              </a:rPr>
              <a:t>dans la France contemporaine</a:t>
            </a:r>
            <a:endParaRPr/>
          </a:p>
          <a:p>
            <a:endParaRPr/>
          </a:p>
          <a:p>
            <a:pPr algn="r"/>
            <a:r>
              <a:rPr b="1" lang="fr-FR">
                <a:solidFill>
                  <a:srgbClr val="000000"/>
                </a:solidFill>
                <a:latin typeface="Cantarell"/>
                <a:ea typeface="WenQuanYi Zen Hei"/>
              </a:rPr>
              <a:t>Milan Bouchet-Valat</a:t>
            </a:r>
            <a:endParaRPr/>
          </a:p>
          <a:p>
            <a:endParaRPr/>
          </a:p>
        </p:txBody>
      </p:sp>
    </p:spTree>
  </p:cSld>
  <p:timing>
    <p:tnLst>
      <p:par>
        <p:cTn dur="indefinite" id="1" nodeType="tmRoot" restart="never">
          <p:childTnLst>
            <p:seq>
              <p:cTn id="2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TextShape 1"/>
          <p:cNvSpPr txBox="1"/>
          <p:nvPr/>
        </p:nvSpPr>
        <p:spPr>
          <a:xfrm>
            <a:off x="606240" y="180000"/>
            <a:ext cx="8537760" cy="822600"/>
          </a:xfrm>
          <a:prstGeom prst="rect">
            <a:avLst/>
          </a:prstGeom>
        </p:spPr>
        <p:txBody>
          <a:bodyPr anchor="ctr" bIns="45000" lIns="90000" rIns="90000" tIns="45000"/>
          <a:p>
            <a:r>
              <a:rPr lang="fr-FR" sz="4400">
                <a:solidFill>
                  <a:srgbClr val="323232"/>
                </a:solidFill>
                <a:latin typeface="Tw Cen MT"/>
              </a:rPr>
              <a:t>Dqsfdf</a:t>
            </a:r>
            <a:r>
              <a:rPr lang="fr-FR" sz="4400">
                <a:solidFill>
                  <a:srgbClr val="323232"/>
                </a:solidFill>
                <a:latin typeface="Tw Cen MT"/>
              </a:rPr>
              <a:t>
</a:t>
            </a:r>
            <a:endParaRPr/>
          </a:p>
        </p:txBody>
      </p:sp>
      <p:sp>
        <p:nvSpPr>
          <p:cNvPr id="18" name="TextShape 2"/>
          <p:cNvSpPr txBox="1"/>
          <p:nvPr/>
        </p:nvSpPr>
        <p:spPr>
          <a:xfrm>
            <a:off x="612720" y="1600200"/>
            <a:ext cx="8152920" cy="4495320"/>
          </a:xfrm>
          <a:prstGeom prst="rect">
            <a:avLst/>
          </a:prstGeom>
        </p:spPr>
        <p:txBody>
          <a:bodyPr bIns="45000" lIns="90000" rIns="90000" tIns="45000"/>
          <a:p>
            <a:pPr>
              <a:buSzPct val="50000"/>
              <a:buFont typeface="StarSymbol"/>
              <a:buChar char=""/>
            </a:pPr>
            <a:r>
              <a:rPr lang="fr-FR"/>
              <a:t>Girard (1964), Bozon &amp; Héran (1987, 1988)</a:t>
            </a:r>
            <a:endParaRPr/>
          </a:p>
          <a:p>
            <a:pPr>
              <a:buSzPct val="50000"/>
              <a:buFont typeface="StarSymbol"/>
              <a:buChar char=""/>
            </a:pPr>
            <a:r>
              <a:rPr lang="fr-FR"/>
              <a:t>Desrosières (1978), Audirac (1982), Vallet (1986) </a:t>
            </a:r>
            <a:endParaRPr/>
          </a:p>
          <a:p>
            <a:pPr>
              <a:buSzPct val="50000"/>
              <a:buFont typeface="StarSymbol"/>
              <a:buChar char=""/>
            </a:pPr>
            <a:r>
              <a:rPr lang="fr-FR"/>
              <a:t>Depuis 20 ans, seulement trois publications :</a:t>
            </a:r>
            <a:endParaRPr/>
          </a:p>
          <a:p>
            <a:pPr lvl="1">
              <a:buSzPct val="80000"/>
              <a:buFont charset="2" typeface="OpenSymbol"/>
              <a:buChar char=""/>
            </a:pPr>
            <a:r>
              <a:rPr lang="fr-FR"/>
              <a:t>Forsé et Chauvel (1995) : transversal (Emploi 1989)</a:t>
            </a:r>
            <a:endParaRPr/>
          </a:p>
          <a:p>
            <a:pPr lvl="1">
              <a:buSzPct val="80000"/>
              <a:buFont charset="2" typeface="OpenSymbol"/>
              <a:buChar char=""/>
            </a:pPr>
            <a:r>
              <a:rPr lang="fr-FR"/>
              <a:t>Goux et Maurin (2003) : longitudinal (FQP 1993)</a:t>
            </a:r>
            <a:endParaRPr/>
          </a:p>
          <a:p>
            <a:pPr lvl="1">
              <a:buSzPct val="80000"/>
              <a:buFont charset="2" typeface="OpenSymbol"/>
              <a:buChar char=""/>
            </a:pPr>
            <a:r>
              <a:rPr lang="fr-FR"/>
              <a:t>Vanderschelden (2006) : transversal (EHF 1999)</a:t>
            </a:r>
            <a:endParaRPr/>
          </a:p>
          <a:p>
            <a:pPr>
              <a:buSzPct val="50000"/>
              <a:buFont typeface="StarSymbol"/>
              <a:buChar char=""/>
            </a:pPr>
            <a:r>
              <a:rPr lang="fr-FR"/>
              <a:t>À l’étranger, nombreux travaux et débats :</a:t>
            </a:r>
            <a:endParaRPr/>
          </a:p>
          <a:p>
            <a:pPr lvl="1">
              <a:buSzPct val="80000"/>
              <a:buFont charset="2" typeface="OpenSymbol"/>
              <a:buChar char=""/>
            </a:pPr>
            <a:r>
              <a:rPr lang="fr-FR"/>
              <a:t>Blossfeld &amp; Timm (2003), Rosenfeld (2005), Hou &amp; Myles (2008), Verbakel (2008), Mare &amp; Schwartz (2008)</a:t>
            </a:r>
            <a:endParaRPr/>
          </a:p>
          <a:p>
            <a:pPr>
              <a:buSzPct val="50000"/>
              <a:buFont typeface="StarSymbol"/>
              <a:buChar char=""/>
            </a:pPr>
            <a:r>
              <a:rPr lang="fr-FR"/>
              <a:t>Avancées méthodologiques et transformations sociales</a:t>
            </a:r>
            <a:endParaRPr/>
          </a:p>
          <a:p>
            <a:endParaRPr/>
          </a:p>
        </p:txBody>
      </p:sp>
    </p:spTree>
  </p:cSld>
  <p:timing>
    <p:tnLst>
      <p:par>
        <p:cTn dur="indefinite" id="3" nodeType="tmRoot" restart="never">
          <p:childTnLst>
            <p:seq>
              <p:cTn id="4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TextShape 1"/>
          <p:cNvSpPr txBox="1"/>
          <p:nvPr/>
        </p:nvSpPr>
        <p:spPr>
          <a:xfrm>
            <a:off x="606240" y="180000"/>
            <a:ext cx="8537760" cy="822600"/>
          </a:xfrm>
          <a:prstGeom prst="rect">
            <a:avLst/>
          </a:prstGeom>
        </p:spPr>
        <p:txBody>
          <a:bodyPr anchor="ctr" bIns="0" lIns="0" rIns="0" tIns="0" wrap="none"/>
          <a:p>
            <a:r>
              <a:rPr lang="fr-FR"/>
              <a:t>Une question sociologique essentielle</a:t>
            </a:r>
            <a:endParaRPr/>
          </a:p>
        </p:txBody>
      </p:sp>
      <p:sp>
        <p:nvSpPr>
          <p:cNvPr id="20" name="TextShape 2"/>
          <p:cNvSpPr txBox="1"/>
          <p:nvPr/>
        </p:nvSpPr>
        <p:spPr>
          <a:xfrm>
            <a:off x="612720" y="1600200"/>
            <a:ext cx="8152920" cy="449532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50000"/>
              <a:buFont typeface="StarSymbol"/>
              <a:buChar char=""/>
            </a:pPr>
            <a:r>
              <a:rPr lang="fr-FR"/>
              <a:t>Mise au jour des mécanismes sociaux cachés derrière le sentiment amoureux :</a:t>
            </a:r>
            <a:endParaRPr/>
          </a:p>
          <a:p>
            <a:pPr lvl="1">
              <a:buSzPct val="80000"/>
              <a:buFont charset="2" typeface="OpenSymbol"/>
              <a:buChar char=""/>
            </a:pPr>
            <a:r>
              <a:rPr i="1" lang="fr-FR"/>
              <a:t>« La foudre, quand elle tombe, ne tombe pas n’importe où : elle frappe avec prédilection la diagonale... » </a:t>
            </a:r>
            <a:r>
              <a:rPr lang="fr-FR"/>
              <a:t>(Bozon &amp; Héran, 1987)</a:t>
            </a:r>
            <a:endParaRPr/>
          </a:p>
          <a:p>
            <a:pPr>
              <a:buSzPct val="50000"/>
              <a:buFont typeface="StarSymbol"/>
              <a:buChar char=""/>
            </a:pPr>
            <a:r>
              <a:rPr lang="fr-FR"/>
              <a:t>Le choix du conjoint est-il pour autant l’objet de calculs ?</a:t>
            </a:r>
            <a:endParaRPr/>
          </a:p>
          <a:p>
            <a:pPr lvl="1">
              <a:buSzPct val="80000"/>
              <a:buFont charset="2" typeface="OpenSymbol"/>
              <a:buChar char=""/>
            </a:pPr>
            <a:r>
              <a:rPr lang="fr-FR"/>
              <a:t>Compétition pour le conjoint le mieux doté (Becker, 1991)</a:t>
            </a:r>
            <a:endParaRPr/>
          </a:p>
          <a:p>
            <a:pPr lvl="1">
              <a:buSzPct val="80000"/>
              <a:buFont charset="2" typeface="OpenSymbol"/>
              <a:buChar char=""/>
            </a:pPr>
            <a:r>
              <a:rPr lang="fr-FR"/>
              <a:t>« Qui se ressemble s’assemble » (Blau, 1967)</a:t>
            </a:r>
            <a:endParaRPr/>
          </a:p>
          <a:p>
            <a:pPr lvl="1">
              <a:buSzPct val="80000"/>
              <a:buFont charset="2" typeface="OpenSymbol"/>
              <a:buChar char=""/>
            </a:pPr>
            <a:r>
              <a:rPr lang="fr-FR"/>
              <a:t>Stratégies de reproduction découlant de principes pratiques </a:t>
            </a:r>
            <a:r>
              <a:rPr lang="fr-FR"/>
              <a:t>largement inconscients</a:t>
            </a:r>
            <a:r>
              <a:rPr lang="fr-FR"/>
              <a:t> (Bourdieu, 1972)</a:t>
            </a:r>
            <a:endParaRPr/>
          </a:p>
          <a:p>
            <a:pPr lvl="1">
              <a:buSzPct val="80000"/>
              <a:buFont charset="2" typeface="OpenSymbol"/>
              <a:buChar char=""/>
            </a:pPr>
            <a:r>
              <a:rPr lang="fr-FR" sz="2000">
                <a:solidFill>
                  <a:srgbClr val="000000"/>
                </a:solidFill>
                <a:latin typeface="StarSymbol"/>
                <a:ea typeface="StarBats"/>
              </a:rPr>
              <a:t>➔ </a:t>
            </a:r>
            <a:r>
              <a:rPr lang="fr-FR">
                <a:solidFill>
                  <a:srgbClr val="000000"/>
                </a:solidFill>
              </a:rPr>
              <a:t>Difficile à distinguer dans les faits</a:t>
            </a:r>
            <a:endParaRPr/>
          </a:p>
        </p:txBody>
      </p:sp>
    </p:spTree>
  </p:cSld>
  <p:timing>
    <p:tnLst>
      <p:par>
        <p:cTn dur="indefinite" id="5" nodeType="tmRoot" restart="never">
          <p:childTnLst>
            <p:seq>
              <p:cTn id="6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