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purl.oclc.org/ooxml/officeDocument/relationships/metadata/thumbnail" Target="docProps/thumbnail.jpeg"/><Relationship Id="rId1" Type="http://purl.oclc.org/ooxml/officeDocument/relationships/officeDocument" Target="ppt/presentation.xml"/><Relationship Id="rId4" Type="http://purl.oclc.org/ooxml/officeDocument/relationships/extendedProperties" Target="docProps/app.xml"/></Relationships>
</file>

<file path=ppt/presentation.xml><?xml version="1.0" encoding="utf-8"?>
<p:presentation xmlns:a="http://purl.oclc.org/ooxml/drawingml/main" xmlns:r="http://purl.oclc.org/ooxml/officeDocument/relationships" xmlns:p="http://purl.oclc.org/ooxml/presentationml/main" saveSubsetFonts="1" conformance="strict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purl.oclc.org/ooxml/drawingml/main" xmlns:r="http://purl.oclc.org/ooxml/officeDocument/relationships" xmlns:p="http://purl.oclc.org/ooxml/presentationml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purl.oclc.org/ooxml/drawingml/main" def="{5C22544A-7EE6-4342-B048-85BDC9FD1C3A}"/>
</file>

<file path=ppt/viewProps.xml><?xml version="1.0" encoding="utf-8"?>
<p:viewPr xmlns:a="http://purl.oclc.org/ooxml/drawingml/main" xmlns:r="http://purl.oclc.org/ooxml/officeDocument/relationships" xmlns:p="http://purl.oclc.org/ooxml/presentationml/main">
  <p:normalViewPr horzBarState="maximized">
    <p:restoredLeft sz="19.016%" autoAdjust="0"/>
    <p:restoredTop sz="94.66%"/>
  </p:normalViewPr>
  <p:slideViewPr>
    <p:cSldViewPr snapToGrid="0">
      <p:cViewPr varScale="1">
        <p:scale>
          <a:sx n="83" d="100"/>
          <a:sy n="83" d="100"/>
        </p:scale>
        <p:origin x="102" y="4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purl.oclc.org/ooxml/officeDocument/relationships/presProps" Target="presProps.xml"/><Relationship Id="rId2" Type="http://purl.oclc.org/ooxml/officeDocument/relationships/slide" Target="slides/slide1.xml"/><Relationship Id="rId1" Type="http://purl.oclc.org/ooxml/officeDocument/relationships/slideMaster" Target="slideMasters/slideMaster1.xml"/><Relationship Id="rId6" Type="http://purl.oclc.org/ooxml/officeDocument/relationships/tableStyles" Target="tableStyles.xml"/><Relationship Id="rId5" Type="http://purl.oclc.org/ooxml/officeDocument/relationships/theme" Target="theme/theme1.xml"/><Relationship Id="rId4" Type="http://purl.oclc.org/ooxml/officeDocument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purl.oclc.org/ooxml/officeDocument/relationships/oleObject" Target="file:///C:\Users\luke\Downloads\OpenOffice\ChartColorTransit.xlsx" TargetMode="External"/></Relationships>
</file>

<file path=ppt/charts/chart1.xml><?xml version="1.0" encoding="utf-8"?>
<c:chartSpace xmlns:c="http://purl.oclc.org/ooxml/drawingml/chart" xmlns:a="http://purl.oclc.org/ooxml/drawingml/main" xmlns:r="http://purl.oclc.org/ooxml/officeDocument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rAngAx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16719685039370083"/>
          <c:y val="2.9501639397879018E-2"/>
          <c:w val="0.79983223972003503"/>
          <c:h val="0.85549293697838491"/>
        </c:manualLayout>
      </c:layout>
      <c:bar3DChart>
        <c:barDir val="col"/>
        <c:grouping val="standard"/>
        <c:varyColors val="0"/>
        <c:ser>
          <c:idx val="0"/>
          <c:order val="0"/>
          <c:tx>
            <c:strRef>
              <c:f>[ChartColorTransit.xlsx]Sheet1!$B$1</c:f>
              <c:strCache>
                <c:ptCount val="1"/>
                <c:pt idx="0">
                  <c:v>Projected Revenue</c:v>
                </c:pt>
              </c:strCache>
            </c:strRef>
          </c:tx>
          <c:spPr>
            <a:solidFill>
              <a:schemeClr val="accent3">
                <a:alpha val="69.02%"/>
              </a:schemeClr>
            </a:solidFill>
          </c:spPr>
          <c:invertIfNegative val="0"/>
          <c:cat>
            <c:numRef>
              <c:f>[ChartColorTransit.xlsx]Sheet1!$A$2:$A$6</c:f>
              <c:numCache>
                <c:formatCode>General</c:formatCode>
                <c:ptCount val="5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</c:numCache>
            </c:numRef>
          </c:cat>
          <c:val>
            <c:numRef>
              <c:f>[ChartColorTransit.xlsx]Sheet1!$B$2:$B$6</c:f>
              <c:numCache>
                <c:formatCode>#,##0</c:formatCode>
                <c:ptCount val="5"/>
                <c:pt idx="0">
                  <c:v>200000</c:v>
                </c:pt>
                <c:pt idx="1">
                  <c:v>240000</c:v>
                </c:pt>
                <c:pt idx="2">
                  <c:v>280000</c:v>
                </c:pt>
                <c:pt idx="3">
                  <c:v>300000</c:v>
                </c:pt>
                <c:pt idx="4">
                  <c:v>390000</c:v>
                </c:pt>
              </c:numCache>
            </c:numRef>
          </c:val>
        </c:ser>
        <c:ser>
          <c:idx val="1"/>
          <c:order val="1"/>
          <c:tx>
            <c:strRef>
              <c:f>[ChartColorTransit.xlsx]Sheet1!$C$1</c:f>
              <c:strCache>
                <c:ptCount val="1"/>
                <c:pt idx="0">
                  <c:v>Estimated Costs</c:v>
                </c:pt>
              </c:strCache>
            </c:strRef>
          </c:tx>
          <c:invertIfNegative val="0"/>
          <c:cat>
            <c:numRef>
              <c:f>[ChartColorTransit.xlsx]Sheet1!$A$2:$A$6</c:f>
              <c:numCache>
                <c:formatCode>General</c:formatCode>
                <c:ptCount val="5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</c:numCache>
            </c:numRef>
          </c:cat>
          <c:val>
            <c:numRef>
              <c:f>[ChartColorTransit.xlsx]Sheet1!$C$2:$C$6</c:f>
              <c:numCache>
                <c:formatCode>#,##0</c:formatCode>
                <c:ptCount val="5"/>
                <c:pt idx="0">
                  <c:v>250000</c:v>
                </c:pt>
                <c:pt idx="1">
                  <c:v>260000</c:v>
                </c:pt>
                <c:pt idx="2">
                  <c:v>280000</c:v>
                </c:pt>
                <c:pt idx="3">
                  <c:v>280000</c:v>
                </c:pt>
                <c:pt idx="4">
                  <c:v>285000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71892040"/>
        <c:axId val="171891256"/>
        <c:axId val="140778808"/>
      </c:bar3DChart>
      <c:catAx>
        <c:axId val="17189204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600"/>
            </a:pPr>
            <a:endParaRPr lang="en-US"/>
          </a:p>
        </c:txPr>
        <c:crossAx val="171891256"/>
        <c:crosses val="autoZero"/>
        <c:auto val="1"/>
        <c:lblAlgn val="ctr"/>
        <c:lblOffset val="100"/>
        <c:noMultiLvlLbl val="0"/>
      </c:catAx>
      <c:valAx>
        <c:axId val="171891256"/>
        <c:scaling>
          <c:orientation val="minMax"/>
        </c:scaling>
        <c:delete val="0"/>
        <c:axPos val="l"/>
        <c:majorGridlines/>
        <c:numFmt formatCode="#,##0" sourceLinked="1"/>
        <c:majorTickMark val="cross"/>
        <c:minorTickMark val="cross"/>
        <c:tickLblPos val="nextTo"/>
        <c:txPr>
          <a:bodyPr/>
          <a:lstStyle/>
          <a:p>
            <a:pPr>
              <a:defRPr sz="800">
                <a:latin typeface="Calibri" pitchFamily="34" charset="0"/>
                <a:cs typeface="Calibri" pitchFamily="34" charset="0"/>
              </a:defRPr>
            </a:pPr>
            <a:endParaRPr lang="en-US"/>
          </a:p>
        </c:txPr>
        <c:crossAx val="171892040"/>
        <c:crosses val="autoZero"/>
        <c:crossBetween val="between"/>
      </c:valAx>
      <c:serAx>
        <c:axId val="140778808"/>
        <c:scaling>
          <c:orientation val="minMax"/>
        </c:scaling>
        <c:delete val="1"/>
        <c:axPos val="b"/>
        <c:majorTickMark val="none"/>
        <c:minorTickMark val="none"/>
        <c:tickLblPos val="nextTo"/>
        <c:crossAx val="171891256"/>
        <c:crosses val="autoZero"/>
      </c:serAx>
    </c:plotArea>
    <c:legend>
      <c:legendPos val="b"/>
      <c:layout/>
      <c:overlay val="0"/>
      <c:txPr>
        <a:bodyPr/>
        <a:lstStyle/>
        <a:p>
          <a:pPr>
            <a:defRPr sz="700"/>
          </a:pPr>
          <a:endParaRPr lang="en-US"/>
        </a:p>
      </c:txPr>
    </c:legend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purl.oclc.org/ooxml/officeDocument/relationships/slideMaster" Target="../slideMasters/slideMaster1.xml"/></Relationships>
</file>

<file path=ppt/slideLayouts/slideLayout1.xml><?xml version="1.0" encoding="utf-8"?>
<p:sldLayout xmlns:a="http://purl.oclc.org/ooxml/drawingml/main" xmlns:r="http://purl.oclc.org/ooxml/officeDocument/relationships" xmlns:p="http://purl.oclc.org/ooxml/presentationml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550794"/>
      </p:ext>
    </p:extLst>
  </p:cSld>
  <p:clrMapOvr>
    <a:masterClrMapping/>
  </p:clrMapOvr>
</p:sldLayout>
</file>

<file path=ppt/slideLayouts/slideLayout10.xml><?xml version="1.0" encoding="utf-8"?>
<p:sldLayout xmlns:a="http://purl.oclc.org/ooxml/drawingml/main" xmlns:r="http://purl.oclc.org/ooxml/officeDocument/relationships" xmlns:p="http://purl.oclc.org/ooxml/presentationml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664302"/>
      </p:ext>
    </p:extLst>
  </p:cSld>
  <p:clrMapOvr>
    <a:masterClrMapping/>
  </p:clrMapOvr>
</p:sldLayout>
</file>

<file path=ppt/slideLayouts/slideLayout11.xml><?xml version="1.0" encoding="utf-8"?>
<p:sldLayout xmlns:a="http://purl.oclc.org/ooxml/drawingml/main" xmlns:r="http://purl.oclc.org/ooxml/officeDocument/relationships" xmlns:p="http://purl.oclc.org/ooxml/presentationml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5799344"/>
      </p:ext>
    </p:extLst>
  </p:cSld>
  <p:clrMapOvr>
    <a:masterClrMapping/>
  </p:clrMapOvr>
</p:sldLayout>
</file>

<file path=ppt/slideLayouts/slideLayout2.xml><?xml version="1.0" encoding="utf-8"?>
<p:sldLayout xmlns:a="http://purl.oclc.org/ooxml/drawingml/main" xmlns:r="http://purl.oclc.org/ooxml/officeDocument/relationships" xmlns:p="http://purl.oclc.org/ooxml/presentationml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5734358"/>
      </p:ext>
    </p:extLst>
  </p:cSld>
  <p:clrMapOvr>
    <a:masterClrMapping/>
  </p:clrMapOvr>
</p:sldLayout>
</file>

<file path=ppt/slideLayouts/slideLayout3.xml><?xml version="1.0" encoding="utf-8"?>
<p:sldLayout xmlns:a="http://purl.oclc.org/ooxml/drawingml/main" xmlns:r="http://purl.oclc.org/ooxml/officeDocument/relationships" xmlns:p="http://purl.oclc.org/ooxml/presentationml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%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%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%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%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83500"/>
      </p:ext>
    </p:extLst>
  </p:cSld>
  <p:clrMapOvr>
    <a:masterClrMapping/>
  </p:clrMapOvr>
</p:sldLayout>
</file>

<file path=ppt/slideLayouts/slideLayout4.xml><?xml version="1.0" encoding="utf-8"?>
<p:sldLayout xmlns:a="http://purl.oclc.org/ooxml/drawingml/main" xmlns:r="http://purl.oclc.org/ooxml/officeDocument/relationships" xmlns:p="http://purl.oclc.org/ooxml/presentationml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8513624"/>
      </p:ext>
    </p:extLst>
  </p:cSld>
  <p:clrMapOvr>
    <a:masterClrMapping/>
  </p:clrMapOvr>
</p:sldLayout>
</file>

<file path=ppt/slideLayouts/slideLayout5.xml><?xml version="1.0" encoding="utf-8"?>
<p:sldLayout xmlns:a="http://purl.oclc.org/ooxml/drawingml/main" xmlns:r="http://purl.oclc.org/ooxml/officeDocument/relationships" xmlns:p="http://purl.oclc.org/ooxml/presentationml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5029717"/>
      </p:ext>
    </p:extLst>
  </p:cSld>
  <p:clrMapOvr>
    <a:masterClrMapping/>
  </p:clrMapOvr>
</p:sldLayout>
</file>

<file path=ppt/slideLayouts/slideLayout6.xml><?xml version="1.0" encoding="utf-8"?>
<p:sldLayout xmlns:a="http://purl.oclc.org/ooxml/drawingml/main" xmlns:r="http://purl.oclc.org/ooxml/officeDocument/relationships" xmlns:p="http://purl.oclc.org/ooxml/presentationml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9248986"/>
      </p:ext>
    </p:extLst>
  </p:cSld>
  <p:clrMapOvr>
    <a:masterClrMapping/>
  </p:clrMapOvr>
</p:sldLayout>
</file>

<file path=ppt/slideLayouts/slideLayout7.xml><?xml version="1.0" encoding="utf-8"?>
<p:sldLayout xmlns:a="http://purl.oclc.org/ooxml/drawingml/main" xmlns:r="http://purl.oclc.org/ooxml/officeDocument/relationships" xmlns:p="http://purl.oclc.org/ooxml/presentationml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9786458"/>
      </p:ext>
    </p:extLst>
  </p:cSld>
  <p:clrMapOvr>
    <a:masterClrMapping/>
  </p:clrMapOvr>
</p:sldLayout>
</file>

<file path=ppt/slideLayouts/slideLayout8.xml><?xml version="1.0" encoding="utf-8"?>
<p:sldLayout xmlns:a="http://purl.oclc.org/ooxml/drawingml/main" xmlns:r="http://purl.oclc.org/ooxml/officeDocument/relationships" xmlns:p="http://purl.oclc.org/ooxml/presentationml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9691557"/>
      </p:ext>
    </p:extLst>
  </p:cSld>
  <p:clrMapOvr>
    <a:masterClrMapping/>
  </p:clrMapOvr>
</p:sldLayout>
</file>

<file path=ppt/slideLayouts/slideLayout9.xml><?xml version="1.0" encoding="utf-8"?>
<p:sldLayout xmlns:a="http://purl.oclc.org/ooxml/drawingml/main" xmlns:r="http://purl.oclc.org/ooxml/officeDocument/relationships" xmlns:p="http://purl.oclc.org/ooxml/presentationml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80945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purl.oclc.org/ooxml/officeDocument/relationships/slideLayout" Target="../slideLayouts/slideLayout8.xml"/><Relationship Id="rId3" Type="http://purl.oclc.org/ooxml/officeDocument/relationships/slideLayout" Target="../slideLayouts/slideLayout3.xml"/><Relationship Id="rId7" Type="http://purl.oclc.org/ooxml/officeDocument/relationships/slideLayout" Target="../slideLayouts/slideLayout7.xml"/><Relationship Id="rId12" Type="http://purl.oclc.org/ooxml/officeDocument/relationships/theme" Target="../theme/theme1.xml"/><Relationship Id="rId2" Type="http://purl.oclc.org/ooxml/officeDocument/relationships/slideLayout" Target="../slideLayouts/slideLayout2.xml"/><Relationship Id="rId1" Type="http://purl.oclc.org/ooxml/officeDocument/relationships/slideLayout" Target="../slideLayouts/slideLayout1.xml"/><Relationship Id="rId6" Type="http://purl.oclc.org/ooxml/officeDocument/relationships/slideLayout" Target="../slideLayouts/slideLayout6.xml"/><Relationship Id="rId11" Type="http://purl.oclc.org/ooxml/officeDocument/relationships/slideLayout" Target="../slideLayouts/slideLayout11.xml"/><Relationship Id="rId5" Type="http://purl.oclc.org/ooxml/officeDocument/relationships/slideLayout" Target="../slideLayouts/slideLayout5.xml"/><Relationship Id="rId10" Type="http://purl.oclc.org/ooxml/officeDocument/relationships/slideLayout" Target="../slideLayouts/slideLayout10.xml"/><Relationship Id="rId4" Type="http://purl.oclc.org/ooxml/officeDocument/relationships/slideLayout" Target="../slideLayouts/slideLayout4.xml"/><Relationship Id="rId9" Type="http://purl.oclc.org/ooxml/officeDocument/relationships/slideLayout" Target="../slideLayouts/slideLayout9.xml"/></Relationships>
</file>

<file path=ppt/slideMasters/slideMaster1.xml><?xml version="1.0" encoding="utf-8"?>
<p:sldMaster xmlns:a="http://purl.oclc.org/ooxml/drawingml/main" xmlns:r="http://purl.oclc.org/ooxml/officeDocument/relationships" xmlns:p="http://purl.oclc.org/ooxml/presentationml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%"/>
                  </a:schemeClr>
                </a:solidFill>
              </a:defRPr>
            </a:lvl1pPr>
          </a:lstStyle>
          <a:p>
            <a:fld id="{C9062B4F-719C-4CB1-A34C-6866ED5BBCE9}" type="datetimeFigureOut">
              <a:rPr lang="en-US" smtClean="0"/>
              <a:t>8/31/2014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%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%"/>
                  </a:schemeClr>
                </a:solidFill>
              </a:defRPr>
            </a:lvl1pPr>
          </a:lstStyle>
          <a:p>
            <a:fld id="{25E967E0-2298-47D8-A2F7-FC017B8021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74755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%"/>
        </a:lnSpc>
        <a:spcBef>
          <a:spcPct val="0%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%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%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purl.oclc.org/ooxml/officeDocument/relationships/chart" Target="../charts/chart1.xml"/><Relationship Id="rId1" Type="http://purl.oclc.org/ooxml/officeDocument/relationships/slideLayout" Target="../slideLayouts/slideLayout1.xml"/></Relationships>
</file>

<file path=ppt/slides/slide1.xml><?xml version="1.0" encoding="utf-8"?>
<p:sld xmlns:a="http://purl.oclc.org/ooxml/drawingml/main" xmlns:r="http://purl.oclc.org/ooxml/officeDocument/relationships" xmlns:p="http://purl.oclc.org/ooxml/presentationml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>
            <a:graphicFrameLocks/>
          </p:cNvGraphicFramePr>
          <p:nvPr/>
        </p:nvGraphicFramePr>
        <p:xfrm>
          <a:off x="4847907" y="2582227"/>
          <a:ext cx="2496185" cy="1693545"/>
        </p:xfrm>
        <a:graphic>
          <a:graphicData uri="http://purl.oclc.org/ooxml/drawingml/chart">
            <c:chart xmlns:c="http://purl.oclc.org/ooxml/drawingml/chart" xmlns:r="http://purl.oclc.org/ooxml/officeDocument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51094590"/>
      </p:ext>
    </p:extLst>
  </p:cSld>
  <p:clrMapOvr>
    <a:masterClrMapping/>
  </p:clrMapOvr>
</p:sld>
</file>

<file path=ppt/theme/theme1.xml><?xml version="1.0" encoding="utf-8"?>
<a:theme xmlns:a="http://purl.oclc.org/ooxml/drawingml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%">
              <a:schemeClr val="phClr">
                <a:lumMod val="110%"/>
                <a:satMod val="105%"/>
                <a:tint val="67%"/>
              </a:schemeClr>
            </a:gs>
            <a:gs pos="50%">
              <a:schemeClr val="phClr">
                <a:lumMod val="105%"/>
                <a:satMod val="103%"/>
                <a:tint val="73%"/>
              </a:schemeClr>
            </a:gs>
            <a:gs pos="100%">
              <a:schemeClr val="phClr">
                <a:lumMod val="105%"/>
                <a:satMod val="109%"/>
                <a:tint val="81%"/>
              </a:schemeClr>
            </a:gs>
          </a:gsLst>
          <a:lin ang="5400000" scaled="0"/>
        </a:gradFill>
        <a:gradFill rotWithShape="1">
          <a:gsLst>
            <a:gs pos="0%">
              <a:schemeClr val="phClr">
                <a:satMod val="103%"/>
                <a:lumMod val="102%"/>
                <a:tint val="94%"/>
              </a:schemeClr>
            </a:gs>
            <a:gs pos="50%">
              <a:schemeClr val="phClr">
                <a:satMod val="110%"/>
                <a:lumMod val="100%"/>
                <a:shade val="100%"/>
              </a:schemeClr>
            </a:gs>
            <a:gs pos="100%">
              <a:schemeClr val="phClr">
                <a:lumMod val="99%"/>
                <a:satMod val="120%"/>
                <a:shade val="78%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%"/>
        </a:ln>
        <a:ln w="12700" cap="flat" cmpd="sng" algn="ctr">
          <a:solidFill>
            <a:schemeClr val="phClr"/>
          </a:solidFill>
          <a:prstDash val="solid"/>
          <a:miter lim="800%"/>
        </a:ln>
        <a:ln w="19050" cap="flat" cmpd="sng" algn="ctr">
          <a:solidFill>
            <a:schemeClr val="phClr"/>
          </a:solidFill>
          <a:prstDash val="solid"/>
          <a:miter lim="800%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%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%"/>
            <a:satMod val="170%"/>
          </a:schemeClr>
        </a:solidFill>
        <a:gradFill rotWithShape="1">
          <a:gsLst>
            <a:gs pos="0%">
              <a:schemeClr val="phClr">
                <a:tint val="93%"/>
                <a:satMod val="150%"/>
                <a:shade val="98%"/>
                <a:lumMod val="102%"/>
              </a:schemeClr>
            </a:gs>
            <a:gs pos="50%">
              <a:schemeClr val="phClr">
                <a:tint val="98%"/>
                <a:satMod val="130%"/>
                <a:shade val="90%"/>
                <a:lumMod val="103%"/>
              </a:schemeClr>
            </a:gs>
            <a:gs pos="100%">
              <a:schemeClr val="phClr">
                <a:shade val="63%"/>
                <a:satMod val="120%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purl.oclc.org/ooxml/officeDocument/extendedProperties" xmlns:vt="http://purl.oclc.org/ooxml/officeDocument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Luke Benes</dc:creator>
  <cp:lastModifiedBy>Luke Benes</cp:lastModifiedBy>
  <cp:revision>1</cp:revision>
  <dcterms:created xsi:type="dcterms:W3CDTF">2014-08-31T20:19:03Z</dcterms:created>
  <dcterms:modified xsi:type="dcterms:W3CDTF">2014-08-31T20:20:38Z</dcterms:modified>
</cp:coreProperties>
</file>

<file path=docProps/thumbnail.jpeg>
</file>